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5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0" r:id="rId11"/>
    <p:sldId id="301" r:id="rId12"/>
    <p:sldId id="302" r:id="rId13"/>
    <p:sldId id="303" r:id="rId14"/>
    <p:sldId id="304" r:id="rId15"/>
    <p:sldId id="263" r:id="rId16"/>
    <p:sldId id="299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oboto Medium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671FF9-1836-48E4-A673-38D930BD7B4C}">
  <a:tblStyle styleId="{C3671FF9-1836-48E4-A673-38D930BD7B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2.xml"/><Relationship Id="rId61" Type="http://schemas.openxmlformats.org/officeDocument/2006/relationships/font" Target="fonts/font8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373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399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800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836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10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69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.png"/><Relationship Id="rId21" Type="http://schemas.openxmlformats.org/officeDocument/2006/relationships/image" Target="../media/image13.png"/><Relationship Id="rId42" Type="http://schemas.openxmlformats.org/officeDocument/2006/relationships/image" Target="../media/image69.png"/><Relationship Id="rId47" Type="http://schemas.openxmlformats.org/officeDocument/2006/relationships/image" Target="../media/image74.png"/><Relationship Id="rId63" Type="http://schemas.openxmlformats.org/officeDocument/2006/relationships/image" Target="../media/image90.png"/><Relationship Id="rId68" Type="http://schemas.openxmlformats.org/officeDocument/2006/relationships/image" Target="../media/image95.png"/><Relationship Id="rId7" Type="http://schemas.openxmlformats.org/officeDocument/2006/relationships/image" Target="../media/image17.png"/><Relationship Id="rId71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9" Type="http://schemas.openxmlformats.org/officeDocument/2006/relationships/image" Target="../media/image56.png"/><Relationship Id="rId11" Type="http://schemas.openxmlformats.org/officeDocument/2006/relationships/image" Target="../media/image42.png"/><Relationship Id="rId24" Type="http://schemas.openxmlformats.org/officeDocument/2006/relationships/image" Target="../media/image52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png"/><Relationship Id="rId53" Type="http://schemas.openxmlformats.org/officeDocument/2006/relationships/image" Target="../media/image80.png"/><Relationship Id="rId58" Type="http://schemas.openxmlformats.org/officeDocument/2006/relationships/image" Target="../media/image85.png"/><Relationship Id="rId66" Type="http://schemas.openxmlformats.org/officeDocument/2006/relationships/image" Target="../media/image93.png"/><Relationship Id="rId5" Type="http://schemas.openxmlformats.org/officeDocument/2006/relationships/image" Target="../media/image34.png"/><Relationship Id="rId61" Type="http://schemas.openxmlformats.org/officeDocument/2006/relationships/image" Target="../media/image88.png"/><Relationship Id="rId19" Type="http://schemas.openxmlformats.org/officeDocument/2006/relationships/image" Target="../media/image48.png"/><Relationship Id="rId14" Type="http://schemas.openxmlformats.org/officeDocument/2006/relationships/image" Target="../media/image44.png"/><Relationship Id="rId22" Type="http://schemas.openxmlformats.org/officeDocument/2006/relationships/image" Target="../media/image50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43" Type="http://schemas.openxmlformats.org/officeDocument/2006/relationships/image" Target="../media/image70.pn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64" Type="http://schemas.openxmlformats.org/officeDocument/2006/relationships/image" Target="../media/image91.png"/><Relationship Id="rId69" Type="http://schemas.openxmlformats.org/officeDocument/2006/relationships/image" Target="../media/image96.png"/><Relationship Id="rId8" Type="http://schemas.openxmlformats.org/officeDocument/2006/relationships/image" Target="../media/image39.png"/><Relationship Id="rId51" Type="http://schemas.openxmlformats.org/officeDocument/2006/relationships/image" Target="../media/image78.png"/><Relationship Id="rId3" Type="http://schemas.openxmlformats.org/officeDocument/2006/relationships/image" Target="../media/image36.png"/><Relationship Id="rId12" Type="http://schemas.openxmlformats.org/officeDocument/2006/relationships/image" Target="../media/image22.png"/><Relationship Id="rId17" Type="http://schemas.openxmlformats.org/officeDocument/2006/relationships/image" Target="../media/image46.png"/><Relationship Id="rId25" Type="http://schemas.openxmlformats.org/officeDocument/2006/relationships/image" Target="../media/image53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59" Type="http://schemas.openxmlformats.org/officeDocument/2006/relationships/image" Target="../media/image86.png"/><Relationship Id="rId67" Type="http://schemas.openxmlformats.org/officeDocument/2006/relationships/image" Target="../media/image94.png"/><Relationship Id="rId20" Type="http://schemas.openxmlformats.org/officeDocument/2006/relationships/image" Target="../media/image49.png"/><Relationship Id="rId41" Type="http://schemas.openxmlformats.org/officeDocument/2006/relationships/image" Target="../media/image68.pn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70" Type="http://schemas.openxmlformats.org/officeDocument/2006/relationships/image" Target="../media/image9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5" Type="http://schemas.openxmlformats.org/officeDocument/2006/relationships/image" Target="../media/image45.png"/><Relationship Id="rId23" Type="http://schemas.openxmlformats.org/officeDocument/2006/relationships/image" Target="../media/image51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49" Type="http://schemas.openxmlformats.org/officeDocument/2006/relationships/image" Target="../media/image76.png"/><Relationship Id="rId57" Type="http://schemas.openxmlformats.org/officeDocument/2006/relationships/image" Target="../media/image84.png"/><Relationship Id="rId10" Type="http://schemas.openxmlformats.org/officeDocument/2006/relationships/image" Target="../media/image41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Relationship Id="rId65" Type="http://schemas.openxmlformats.org/officeDocument/2006/relationships/image" Target="../media/image92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47.png"/><Relationship Id="rId39" Type="http://schemas.openxmlformats.org/officeDocument/2006/relationships/image" Target="../media/image66.png"/><Relationship Id="rId34" Type="http://schemas.openxmlformats.org/officeDocument/2006/relationships/image" Target="../media/image61.png"/><Relationship Id="rId50" Type="http://schemas.openxmlformats.org/officeDocument/2006/relationships/image" Target="../media/image77.png"/><Relationship Id="rId55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0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10" Type="http://schemas.openxmlformats.org/officeDocument/2006/relationships/image" Target="../media/image28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501951" y="716887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Сеть для своих: проектирование отказоустойчивой сетевой инфраструктуры офиса оператора связи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79572" y="4127432"/>
            <a:ext cx="3135345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</a:t>
            </a: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Basic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304364" y="363827"/>
            <a:ext cx="4511489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OSPF </a:t>
            </a:r>
            <a:r>
              <a:rPr lang="ru-RU" sz="3000" dirty="0"/>
              <a:t>продолжение</a:t>
            </a: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A88E0-B93C-4EAA-B36A-221D341C6E7F}"/>
              </a:ext>
            </a:extLst>
          </p:cNvPr>
          <p:cNvSpPr txBox="1"/>
          <p:nvPr/>
        </p:nvSpPr>
        <p:spPr>
          <a:xfrm>
            <a:off x="423939" y="1326924"/>
            <a:ext cx="30924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Установлены соседские отношения: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1F9A5-F1C1-4D74-9281-4B4A7CF93349}"/>
              </a:ext>
            </a:extLst>
          </p:cNvPr>
          <p:cNvSpPr txBox="1"/>
          <p:nvPr/>
        </p:nvSpPr>
        <p:spPr>
          <a:xfrm>
            <a:off x="423939" y="3318858"/>
            <a:ext cx="25075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Проверка на устройствах:</a:t>
            </a:r>
          </a:p>
          <a:p>
            <a:endParaRPr lang="ru-RU" sz="2000" dirty="0"/>
          </a:p>
          <a:p>
            <a:r>
              <a:rPr lang="ru-RU" sz="2000" dirty="0"/>
              <a:t>Все </a:t>
            </a:r>
            <a:r>
              <a:rPr lang="ru-RU" sz="2000" dirty="0" err="1"/>
              <a:t>ок</a:t>
            </a:r>
            <a:r>
              <a:rPr lang="ru-RU" sz="2000" dirty="0"/>
              <a:t>!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2CCD6F1-8F3E-4F98-9556-F37B45F4C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39" y="278497"/>
            <a:ext cx="838259" cy="8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8EF6A1-594E-49C6-9EA2-86F451C41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406" y="2707553"/>
            <a:ext cx="3657690" cy="222264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7A8F34-BEA9-4C70-93DB-C7037AB53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406" y="1023806"/>
            <a:ext cx="4736041" cy="1443729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5374B8-B7B0-491B-B1C7-33A6BB3AFF62}"/>
              </a:ext>
            </a:extLst>
          </p:cNvPr>
          <p:cNvCxnSpPr/>
          <p:nvPr/>
        </p:nvCxnSpPr>
        <p:spPr>
          <a:xfrm>
            <a:off x="255494" y="2571750"/>
            <a:ext cx="83842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267;p49">
            <a:extLst>
              <a:ext uri="{FF2B5EF4-FFF2-40B4-BE49-F238E27FC236}">
                <a16:creationId xmlns:a16="http://schemas.microsoft.com/office/drawing/2014/main" id="{6A58C324-93A5-408C-BECE-234DE250534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5516" y="4217932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7;p49">
            <a:extLst>
              <a:ext uri="{FF2B5EF4-FFF2-40B4-BE49-F238E27FC236}">
                <a16:creationId xmlns:a16="http://schemas.microsoft.com/office/drawing/2014/main" id="{368C2185-9764-49F3-BC92-A650228A380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6019" y="1745670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23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304364" y="363827"/>
            <a:ext cx="2514601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DHCP relay</a:t>
            </a:r>
            <a:endParaRPr sz="3000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692B933-1036-491B-AE10-61218B691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" y="47066"/>
            <a:ext cx="1289290" cy="12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01;p58">
            <a:extLst>
              <a:ext uri="{FF2B5EF4-FFF2-40B4-BE49-F238E27FC236}">
                <a16:creationId xmlns:a16="http://schemas.microsoft.com/office/drawing/2014/main" id="{99AFD937-7C14-44EF-9941-3CCE295435E7}"/>
              </a:ext>
            </a:extLst>
          </p:cNvPr>
          <p:cNvSpPr txBox="1"/>
          <p:nvPr/>
        </p:nvSpPr>
        <p:spPr>
          <a:xfrm>
            <a:off x="738200" y="1422444"/>
            <a:ext cx="7224600" cy="309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Для абонентов оператора связи настроено перенаправление на отдельный </a:t>
            </a:r>
            <a:r>
              <a:rPr lang="en-US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DHCP-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сервер в серверной зоне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На маршрутизаторе использован </a:t>
            </a:r>
            <a:r>
              <a:rPr lang="en-US" sz="15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ru-RU" sz="15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helper</a:t>
            </a:r>
            <a:r>
              <a:rPr lang="ru-RU" sz="15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5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address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 Возможно так же использовать несколько адресов удаленных </a:t>
            </a:r>
            <a:r>
              <a:rPr lang="en-US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DHCP-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серверов для резервирования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Абоненты терминируются на маршрутизаторе своего кластера, что обеспечивает простой контроль через </a:t>
            </a:r>
            <a:r>
              <a:rPr lang="en-US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ACL 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безопасность сети</a:t>
            </a:r>
            <a:endParaRPr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BE3264BB-04CA-4A3C-B4B0-3112CAEBEA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;p58">
            <a:extLst>
              <a:ext uri="{FF2B5EF4-FFF2-40B4-BE49-F238E27FC236}">
                <a16:creationId xmlns:a16="http://schemas.microsoft.com/office/drawing/2014/main" id="{FDD6933B-ACA4-45CB-91BE-F9C695BE38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05;p58">
            <a:extLst>
              <a:ext uri="{FF2B5EF4-FFF2-40B4-BE49-F238E27FC236}">
                <a16:creationId xmlns:a16="http://schemas.microsoft.com/office/drawing/2014/main" id="{71A67922-132A-480C-A295-856FE5E03D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47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304364" y="363827"/>
            <a:ext cx="5224183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DHCP relay</a:t>
            </a:r>
            <a:r>
              <a:rPr lang="ru-RU" sz="3000" dirty="0"/>
              <a:t> продолжение</a:t>
            </a:r>
            <a:endParaRPr sz="3000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692B933-1036-491B-AE10-61218B691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" y="47066"/>
            <a:ext cx="1289290" cy="12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EB11C0-1314-4AE2-BBE7-FA61DB921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36" y="1648021"/>
            <a:ext cx="4494418" cy="2655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D5943-357A-442B-8686-EFE18D1BC411}"/>
              </a:ext>
            </a:extLst>
          </p:cNvPr>
          <p:cNvSpPr txBox="1"/>
          <p:nvPr/>
        </p:nvSpPr>
        <p:spPr>
          <a:xfrm>
            <a:off x="1647265" y="1331260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Схема сети: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B8ADE5-7F91-49A2-A6C2-B83D6177B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702" y="2975917"/>
            <a:ext cx="3357564" cy="1576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24954E-0569-4CF4-8505-F575F395E209}"/>
              </a:ext>
            </a:extLst>
          </p:cNvPr>
          <p:cNvSpPr txBox="1"/>
          <p:nvPr/>
        </p:nvSpPr>
        <p:spPr>
          <a:xfrm>
            <a:off x="5476079" y="2637363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Абонент получил адрес: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A72FEC-9491-4B25-8F42-4AEF9CE09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702" y="1740876"/>
            <a:ext cx="2759169" cy="9164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BF62-7065-4CBD-9A2D-D62719ECF093}"/>
              </a:ext>
            </a:extLst>
          </p:cNvPr>
          <p:cNvSpPr txBox="1"/>
          <p:nvPr/>
        </p:nvSpPr>
        <p:spPr>
          <a:xfrm>
            <a:off x="5028921" y="1089953"/>
            <a:ext cx="341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Настройки 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</a:rPr>
              <a:t>саб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-интерфейса с абонентом: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4D25023-12A2-4D19-A07D-C8A97A9D0DE9}"/>
              </a:ext>
            </a:extLst>
          </p:cNvPr>
          <p:cNvCxnSpPr/>
          <p:nvPr/>
        </p:nvCxnSpPr>
        <p:spPr>
          <a:xfrm>
            <a:off x="4948518" y="1089953"/>
            <a:ext cx="0" cy="3791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DEB0878-61B3-4C37-A1FB-04FBBFF25ED9}"/>
              </a:ext>
            </a:extLst>
          </p:cNvPr>
          <p:cNvCxnSpPr/>
          <p:nvPr/>
        </p:nvCxnSpPr>
        <p:spPr>
          <a:xfrm>
            <a:off x="5028921" y="2657279"/>
            <a:ext cx="3819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553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Улучшения и невыполненные идеи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4032379890"/>
              </p:ext>
            </p:extLst>
          </p:nvPr>
        </p:nvGraphicFramePr>
        <p:xfrm>
          <a:off x="952500" y="1718400"/>
          <a:ext cx="7239000" cy="2056264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SNMP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Syslog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Автоматизация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DHCP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офис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53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2400" dirty="0"/>
              <a:t>проектирование отказоустойчивой сетевой инфраструктуры офиса оператора связи</a:t>
            </a:r>
            <a:br>
              <a:rPr lang="ru-RU" sz="2400" dirty="0"/>
            </a:b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399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Евгений Степанов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Работаю в небольшой телеком-компании, занимаюсь проектирование и развитием сетей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1095AB-4014-DA24-24B1-1C91A0E0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06" y="1954363"/>
            <a:ext cx="1907655" cy="25435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852916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7239000" cy="1275622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8275500" cy="127613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5494225" cy="347997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Слайд с кодом 3</a:t>
            </a:r>
            <a:endParaRPr dirty="0"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263908" y="1375256"/>
            <a:ext cx="7010951" cy="2894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int **a;  // указатель на указатель на строку элементов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int i, j, n, m;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system("chcp 1251");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system("cls");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printf("Введите количество строк: 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scanf("%d", &amp;n);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printf("Введите количество столбцов: 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scanf("%d", &amp;m);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// Выделение памяти под указатели на строки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a = (int**)malloc(n * sizeof(int*));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// Ввод элементов массива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for (i = 0; i&lt;n; i++)  // цикл по строкам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// Выделение памяти под хранение строк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a[i] = (int*)malloc(m * sizeof(int));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for (j = 0; j&lt;m; j++)  // цикл по столбцам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printf("a[%d][%d] = ", i, j);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scanf("%d", &amp;a[i][j]);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    }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7961150" cy="2807725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769052851"/>
              </p:ext>
            </p:extLst>
          </p:nvPr>
        </p:nvGraphicFramePr>
        <p:xfrm>
          <a:off x="952500" y="2382125"/>
          <a:ext cx="7173861" cy="2638402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48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8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Разработка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идеи сети – общие принципы, разделение по отделам, требования безопасности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Выбор технологий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4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Построение схемы сети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CPT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Настройка оборудования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Тесты и проверки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проект и модель внутрикорпоративной сети интернет-провайдера 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Google Shape;286;p49">
            <a:extLst>
              <a:ext uri="{FF2B5EF4-FFF2-40B4-BE49-F238E27FC236}">
                <a16:creationId xmlns:a16="http://schemas.microsoft.com/office/drawing/2014/main" id="{8FC6F762-BA0F-FFD1-F061-A9B8BED088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386300"/>
            <a:ext cx="588118" cy="58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819352948"/>
              </p:ext>
            </p:extLst>
          </p:nvPr>
        </p:nvGraphicFramePr>
        <p:xfrm>
          <a:off x="952500" y="1140400"/>
          <a:ext cx="6638003" cy="3106126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6638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VLAN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-ы – без них никак, это база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LACP/STP/HSRP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резервирование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DNS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DHCP/NTP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базовый функционал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 ACL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контроля трафика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 NAT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доступа в интернет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267;p49">
            <a:extLst>
              <a:ext uri="{FF2B5EF4-FFF2-40B4-BE49-F238E27FC236}">
                <a16:creationId xmlns:a16="http://schemas.microsoft.com/office/drawing/2014/main" id="{65E58498-9720-64F5-72F2-8304DDAF9E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1758699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7;p49">
            <a:extLst>
              <a:ext uri="{FF2B5EF4-FFF2-40B4-BE49-F238E27FC236}">
                <a16:creationId xmlns:a16="http://schemas.microsoft.com/office/drawing/2014/main" id="{5132C774-2A8B-9F01-A88E-E02ED62F80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1140400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67;p49">
            <a:extLst>
              <a:ext uri="{FF2B5EF4-FFF2-40B4-BE49-F238E27FC236}">
                <a16:creationId xmlns:a16="http://schemas.microsoft.com/office/drawing/2014/main" id="{038695F4-00ED-1B3E-9B6D-5726990A50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2328542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7;p49">
            <a:extLst>
              <a:ext uri="{FF2B5EF4-FFF2-40B4-BE49-F238E27FC236}">
                <a16:creationId xmlns:a16="http://schemas.microsoft.com/office/drawing/2014/main" id="{4072B074-135E-5EDE-5B60-D83AA1ECA7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2938662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7;p49">
            <a:extLst>
              <a:ext uri="{FF2B5EF4-FFF2-40B4-BE49-F238E27FC236}">
                <a16:creationId xmlns:a16="http://schemas.microsoft.com/office/drawing/2014/main" id="{55FB2D29-437B-17D0-FD54-28107CB424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3539729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46;p50">
            <a:extLst>
              <a:ext uri="{FF2B5EF4-FFF2-40B4-BE49-F238E27FC236}">
                <a16:creationId xmlns:a16="http://schemas.microsoft.com/office/drawing/2014/main" id="{D34343A8-D516-D7C1-DE2D-FE2F48D7D2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680" y="1456264"/>
            <a:ext cx="2063820" cy="205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304364" y="363827"/>
            <a:ext cx="1714501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NTP</a:t>
            </a: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A88E0-B93C-4EAA-B36A-221D341C6E7F}"/>
              </a:ext>
            </a:extLst>
          </p:cNvPr>
          <p:cNvSpPr txBox="1"/>
          <p:nvPr/>
        </p:nvSpPr>
        <p:spPr>
          <a:xfrm>
            <a:off x="423939" y="1326924"/>
            <a:ext cx="34895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NTP</a:t>
            </a:r>
            <a:r>
              <a:rPr lang="ru-RU" sz="2000" dirty="0"/>
              <a:t>-сервер на отдельном сервере в серверном кластере: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84057-490D-46A6-997C-A73CEDF89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919" y="394636"/>
            <a:ext cx="3146210" cy="2347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E1F9A5-F1C1-4D74-9281-4B4A7CF93349}"/>
              </a:ext>
            </a:extLst>
          </p:cNvPr>
          <p:cNvSpPr txBox="1"/>
          <p:nvPr/>
        </p:nvSpPr>
        <p:spPr>
          <a:xfrm>
            <a:off x="423939" y="3318858"/>
            <a:ext cx="2507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Проверка на устройствах: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773C0C-217F-409A-A996-AA761445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65" y="2955039"/>
            <a:ext cx="5835666" cy="1164655"/>
          </a:xfrm>
          <a:prstGeom prst="rect">
            <a:avLst/>
          </a:prstGeom>
        </p:spPr>
      </p:pic>
      <p:pic>
        <p:nvPicPr>
          <p:cNvPr id="19" name="Google Shape;272;p49">
            <a:extLst>
              <a:ext uri="{FF2B5EF4-FFF2-40B4-BE49-F238E27FC236}">
                <a16:creationId xmlns:a16="http://schemas.microsoft.com/office/drawing/2014/main" id="{22A3BE2D-5A49-46D5-9FDF-FAC8E28527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939" y="269372"/>
            <a:ext cx="768462" cy="75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E40F76-A04B-4156-BC7C-496D8EF4BA56}"/>
              </a:ext>
            </a:extLst>
          </p:cNvPr>
          <p:cNvSpPr txBox="1"/>
          <p:nvPr/>
        </p:nvSpPr>
        <p:spPr>
          <a:xfrm>
            <a:off x="2998694" y="4247864"/>
            <a:ext cx="250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Все работает!</a:t>
            </a:r>
          </a:p>
        </p:txBody>
      </p:sp>
    </p:spTree>
    <p:extLst>
      <p:ext uri="{BB962C8B-B14F-4D97-AF65-F5344CB8AC3E}">
        <p14:creationId xmlns:p14="http://schemas.microsoft.com/office/powerpoint/2010/main" val="3945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304364" y="363827"/>
            <a:ext cx="1714501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OSPF</a:t>
            </a: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A88E0-B93C-4EAA-B36A-221D341C6E7F}"/>
              </a:ext>
            </a:extLst>
          </p:cNvPr>
          <p:cNvSpPr txBox="1"/>
          <p:nvPr/>
        </p:nvSpPr>
        <p:spPr>
          <a:xfrm>
            <a:off x="2830960" y="493761"/>
            <a:ext cx="4753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Настроен</a:t>
            </a:r>
            <a:r>
              <a:rPr lang="en-US" sz="2000" dirty="0"/>
              <a:t> </a:t>
            </a:r>
            <a:r>
              <a:rPr lang="ru-RU" sz="2000" dirty="0" err="1"/>
              <a:t>однозонный</a:t>
            </a:r>
            <a:r>
              <a:rPr lang="ru-RU" sz="2000" dirty="0"/>
              <a:t> </a:t>
            </a:r>
            <a:r>
              <a:rPr lang="en-US" sz="2000" dirty="0"/>
              <a:t>OSPF</a:t>
            </a:r>
            <a:r>
              <a:rPr lang="ru-RU" sz="2000" dirty="0"/>
              <a:t> (</a:t>
            </a:r>
            <a:r>
              <a:rPr lang="en-US" sz="2000" dirty="0"/>
              <a:t>area 0)</a:t>
            </a:r>
            <a:r>
              <a:rPr lang="ru-RU" sz="2000" dirty="0"/>
              <a:t>: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2CCD6F1-8F3E-4F98-9556-F37B45F4C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39" y="278497"/>
            <a:ext cx="838259" cy="8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D99A64-751D-414A-BA02-2CBC3F7D2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55" y="1224023"/>
            <a:ext cx="7655290" cy="37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8944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2520</Words>
  <Application>Microsoft Office PowerPoint</Application>
  <PresentationFormat>Экран (16:9)</PresentationFormat>
  <Paragraphs>367</Paragraphs>
  <Slides>49</Slides>
  <Notes>49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49</vt:i4>
      </vt:variant>
    </vt:vector>
  </HeadingPairs>
  <TitlesOfParts>
    <vt:vector size="57" baseType="lpstr">
      <vt:lpstr>Roboto</vt:lpstr>
      <vt:lpstr>Avenir</vt:lpstr>
      <vt:lpstr>Arial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отказоустойчивой сетевой инфраструктуры офиса оператора связи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NTP</vt:lpstr>
      <vt:lpstr>OSPF</vt:lpstr>
      <vt:lpstr>OSPF продолжение</vt:lpstr>
      <vt:lpstr>DHCP relay</vt:lpstr>
      <vt:lpstr>DHCP relay продолжение</vt:lpstr>
      <vt:lpstr>Выводы </vt:lpstr>
      <vt:lpstr>Улучшения и невыполненные идеи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zestep2</dc:creator>
  <cp:lastModifiedBy>Админ</cp:lastModifiedBy>
  <cp:revision>10</cp:revision>
  <dcterms:modified xsi:type="dcterms:W3CDTF">2025-09-09T14:36:43Z</dcterms:modified>
</cp:coreProperties>
</file>